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8" r:id="rId2"/>
    <p:sldId id="261" r:id="rId3"/>
    <p:sldId id="263" r:id="rId4"/>
    <p:sldId id="268" r:id="rId5"/>
    <p:sldId id="274" r:id="rId6"/>
    <p:sldId id="269" r:id="rId7"/>
    <p:sldId id="270" r:id="rId8"/>
    <p:sldId id="271" r:id="rId9"/>
    <p:sldId id="272" r:id="rId10"/>
    <p:sldId id="27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55" autoAdjust="0"/>
    <p:restoredTop sz="85696" autoAdjust="0"/>
  </p:normalViewPr>
  <p:slideViewPr>
    <p:cSldViewPr snapToGrid="0">
      <p:cViewPr varScale="1">
        <p:scale>
          <a:sx n="38" d="100"/>
          <a:sy n="38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6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4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3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4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8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2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8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1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vanderworld/751626804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2447" y="1524000"/>
            <a:ext cx="5799254" cy="17474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Using Machine Learning to determine key factors for Value Investing.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501228" y="4171132"/>
            <a:ext cx="4514502" cy="504682"/>
          </a:xfrm>
        </p:spPr>
        <p:txBody>
          <a:bodyPr>
            <a:normAutofit/>
          </a:bodyPr>
          <a:lstStyle/>
          <a:p>
            <a:pPr algn="l"/>
            <a:r>
              <a:rPr lang="fi-FI" sz="1900" dirty="0">
                <a:solidFill>
                  <a:schemeClr val="bg1"/>
                </a:solidFill>
              </a:rPr>
              <a:t>Samuel Appiah, Rajesh Paul, Prasanth Duvvur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36051-EA64-4130-BA6A-DC8FE04AD15D}"/>
              </a:ext>
            </a:extLst>
          </p:cNvPr>
          <p:cNvSpPr txBox="1"/>
          <p:nvPr/>
        </p:nvSpPr>
        <p:spPr>
          <a:xfrm>
            <a:off x="3697983" y="5528661"/>
            <a:ext cx="220445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flickr.com/photos/vanderworld/75162680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2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A8A501F9-5635-45EB-BF5D-C4920596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15" y="3810088"/>
            <a:ext cx="2984313" cy="1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6BDE-7063-4F0C-AC7C-78DDAEA2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Univariate Linear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541C-933A-425E-AC7C-FF077F09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93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Dashboard – Stock trading plot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1"/>
            <a:ext cx="2896668" cy="319105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 user with current trading information and comparisons</a:t>
            </a:r>
          </a:p>
          <a:p>
            <a:r>
              <a:rPr lang="en-US" dirty="0" err="1">
                <a:solidFill>
                  <a:schemeClr val="bg1"/>
                </a:solidFill>
              </a:rPr>
              <a:t>Alphavantage</a:t>
            </a:r>
            <a:r>
              <a:rPr lang="en-US" dirty="0">
                <a:solidFill>
                  <a:schemeClr val="bg1"/>
                </a:solidFill>
              </a:rPr>
              <a:t> API call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Timeseries daily API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100 days of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933ED-691D-467C-99C3-6E09F4AAA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08" y="2620314"/>
            <a:ext cx="7434862" cy="36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Dashboard – Analysis plots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" y="2874619"/>
            <a:ext cx="2767025" cy="29927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Charts and data to do stock analysis</a:t>
            </a:r>
          </a:p>
          <a:p>
            <a:r>
              <a:rPr lang="en-US" dirty="0">
                <a:solidFill>
                  <a:schemeClr val="bg1"/>
                </a:solidFill>
              </a:rPr>
              <a:t>Charts to compare fundamentals to returns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Table summarizes statistical analysis performed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FB79098D-09D9-40B9-9BF2-E51D82BF7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480" y="2504260"/>
            <a:ext cx="3768319" cy="2467312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7F4417-A5E7-4569-B384-36281D0A1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57" y="5174772"/>
            <a:ext cx="6007544" cy="1001259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45B9ECEB-8D31-472B-87AB-E75D5422C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57" y="2650940"/>
            <a:ext cx="4197399" cy="23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5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Findings/Conclusions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top 5 factors for determining stock value per our analysis (decision tree) are ROA, PE, EPS, PB, ROE.</a:t>
            </a:r>
          </a:p>
          <a:p>
            <a:r>
              <a:rPr lang="en-US" dirty="0">
                <a:solidFill>
                  <a:schemeClr val="bg1"/>
                </a:solidFill>
              </a:rPr>
              <a:t>The best accuracy for the models is 3 years, meaning the predictions are most valid for an investment period of 3 years. </a:t>
            </a:r>
          </a:p>
          <a:p>
            <a:r>
              <a:rPr lang="en-US" dirty="0">
                <a:solidFill>
                  <a:schemeClr val="bg1"/>
                </a:solidFill>
              </a:rPr>
              <a:t>The models are at best only a guide to select the stocks and the factors. With the best accuracy of , there are obviously other factors at play and we need to study each of the suggested stocks (or others) before making </a:t>
            </a:r>
            <a:r>
              <a:rPr lang="en-US">
                <a:solidFill>
                  <a:schemeClr val="bg1"/>
                </a:solidFill>
              </a:rPr>
              <a:t>a decision.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3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more stock performance criteria</a:t>
            </a:r>
          </a:p>
          <a:p>
            <a:r>
              <a:rPr lang="en-US" dirty="0">
                <a:solidFill>
                  <a:schemeClr val="bg1"/>
                </a:solidFill>
              </a:rPr>
              <a:t>Utilize machine learning </a:t>
            </a:r>
            <a:r>
              <a:rPr lang="en-US" dirty="0" err="1">
                <a:solidFill>
                  <a:schemeClr val="bg1"/>
                </a:solidFill>
              </a:rPr>
              <a:t>algos</a:t>
            </a:r>
            <a:r>
              <a:rPr lang="en-US" dirty="0">
                <a:solidFill>
                  <a:schemeClr val="bg1"/>
                </a:solidFill>
              </a:rPr>
              <a:t> to find value stocks.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More sophisticated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redictive </a:t>
            </a:r>
            <a:r>
              <a:rPr lang="en-US" dirty="0">
                <a:solidFill>
                  <a:schemeClr val="bg1"/>
                </a:solidFill>
              </a:rPr>
              <a:t>analysis and modeling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Make money</a:t>
            </a:r>
          </a:p>
        </p:txBody>
      </p:sp>
    </p:spTree>
    <p:extLst>
      <p:ext uri="{BB962C8B-B14F-4D97-AF65-F5344CB8AC3E}">
        <p14:creationId xmlns:p14="http://schemas.microsoft.com/office/powerpoint/2010/main" val="40615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7794810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value investing criteria that influence positive stock returns.</a:t>
            </a:r>
          </a:p>
          <a:p>
            <a:r>
              <a:rPr lang="en-US" dirty="0">
                <a:solidFill>
                  <a:schemeClr val="bg1"/>
                </a:solidFill>
              </a:rPr>
              <a:t>Get experience using machine learning algorithms, decision tree, random forest, neural networks, linear regression, stock data, financial charts and other technologies that we covered in class.</a:t>
            </a:r>
          </a:p>
          <a:p>
            <a:r>
              <a:rPr lang="en-US" dirty="0">
                <a:solidFill>
                  <a:schemeClr val="bg1"/>
                </a:solidFill>
              </a:rPr>
              <a:t>Validate hypothesis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96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28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" y="2904565"/>
            <a:ext cx="5253318" cy="28268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data from 1993-2018 – stockpup.com Core US Fundamentals Data, scrape website using python, pandas</a:t>
            </a:r>
          </a:p>
          <a:p>
            <a:r>
              <a:rPr lang="en-US" dirty="0">
                <a:solidFill>
                  <a:schemeClr val="bg1"/>
                </a:solidFill>
              </a:rPr>
              <a:t>Load data into MySQL – 756 stocks</a:t>
            </a:r>
          </a:p>
          <a:p>
            <a:r>
              <a:rPr lang="en-US" dirty="0">
                <a:solidFill>
                  <a:schemeClr val="bg1"/>
                </a:solidFill>
              </a:rPr>
              <a:t>Calculate stock returns, per quarter, per year, two year, three year, five year...</a:t>
            </a:r>
          </a:p>
          <a:p>
            <a:r>
              <a:rPr lang="en-US" dirty="0">
                <a:solidFill>
                  <a:schemeClr val="bg1"/>
                </a:solidFill>
              </a:rPr>
              <a:t>Get company name, ticker symbols from Yahoo!.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314D-AB19-4F32-89E4-2B32F676D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52" y="2556932"/>
            <a:ext cx="1219202" cy="30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3149F-F9E8-4661-97F5-FE90801A4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12" y="2567889"/>
            <a:ext cx="4648589" cy="30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5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5F3C-EE99-491E-8263-3E68038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 Level System Design</a:t>
            </a:r>
          </a:p>
        </p:txBody>
      </p:sp>
      <p:sp>
        <p:nvSpPr>
          <p:cNvPr id="32" name="Cylinder 1">
            <a:extLst>
              <a:ext uri="{FF2B5EF4-FFF2-40B4-BE49-F238E27FC236}">
                <a16:creationId xmlns:a16="http://schemas.microsoft.com/office/drawing/2014/main" id="{36914E3E-2837-4659-8ADE-EAA6C7CE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6" y="4237560"/>
            <a:ext cx="765175" cy="1020763"/>
          </a:xfrm>
          <a:prstGeom prst="can">
            <a:avLst>
              <a:gd name="adj" fmla="val 2501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Flowchart: Multidocument 9">
            <a:extLst>
              <a:ext uri="{FF2B5EF4-FFF2-40B4-BE49-F238E27FC236}">
                <a16:creationId xmlns:a16="http://schemas.microsoft.com/office/drawing/2014/main" id="{054E5B5C-2F04-407D-A13D-E050B617D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287" y="4260843"/>
            <a:ext cx="1138238" cy="755650"/>
          </a:xfrm>
          <a:prstGeom prst="flowChartMultidocument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B307B7-94B3-4C3D-8766-3463F004F179}"/>
              </a:ext>
            </a:extLst>
          </p:cNvPr>
          <p:cNvSpPr/>
          <p:nvPr/>
        </p:nvSpPr>
        <p:spPr>
          <a:xfrm>
            <a:off x="4767841" y="8551956"/>
            <a:ext cx="861060" cy="1911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B38E2D6-D6E1-4CFB-950C-A7A4608F79E4}"/>
              </a:ext>
            </a:extLst>
          </p:cNvPr>
          <p:cNvSpPr/>
          <p:nvPr/>
        </p:nvSpPr>
        <p:spPr>
          <a:xfrm>
            <a:off x="7075431" y="7786146"/>
            <a:ext cx="169545" cy="2870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1E785B07-2FD0-4624-AA23-43E3128237D2}"/>
              </a:ext>
            </a:extLst>
          </p:cNvPr>
          <p:cNvSpPr/>
          <p:nvPr/>
        </p:nvSpPr>
        <p:spPr>
          <a:xfrm>
            <a:off x="5969261" y="7807101"/>
            <a:ext cx="159385" cy="2444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D19F35A-340B-4D5B-B7D7-C627019DF0A2}"/>
              </a:ext>
            </a:extLst>
          </p:cNvPr>
          <p:cNvSpPr/>
          <p:nvPr/>
        </p:nvSpPr>
        <p:spPr>
          <a:xfrm>
            <a:off x="6075941" y="9190131"/>
            <a:ext cx="169545" cy="287020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64B79C8-492B-4D7F-8872-DFEA79B4D894}"/>
              </a:ext>
            </a:extLst>
          </p:cNvPr>
          <p:cNvSpPr/>
          <p:nvPr/>
        </p:nvSpPr>
        <p:spPr>
          <a:xfrm>
            <a:off x="7479291" y="8977406"/>
            <a:ext cx="137160" cy="446405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54E31F49-FF15-4216-BC2F-36067B6A9203}"/>
              </a:ext>
            </a:extLst>
          </p:cNvPr>
          <p:cNvSpPr/>
          <p:nvPr/>
        </p:nvSpPr>
        <p:spPr>
          <a:xfrm>
            <a:off x="3970281" y="8052846"/>
            <a:ext cx="137795" cy="307975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DDA546-A558-426D-BECA-1607E6C09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5" y="2777066"/>
            <a:ext cx="2317985" cy="1303867"/>
          </a:xfrm>
          <a:prstGeom prst="rect">
            <a:avLst/>
          </a:prstGeom>
        </p:spPr>
      </p:pic>
      <p:sp>
        <p:nvSpPr>
          <p:cNvPr id="48" name="Arrow: Down 47">
            <a:extLst>
              <a:ext uri="{FF2B5EF4-FFF2-40B4-BE49-F238E27FC236}">
                <a16:creationId xmlns:a16="http://schemas.microsoft.com/office/drawing/2014/main" id="{D48BB365-020B-4F4F-973C-094DA9C87309}"/>
              </a:ext>
            </a:extLst>
          </p:cNvPr>
          <p:cNvSpPr/>
          <p:nvPr/>
        </p:nvSpPr>
        <p:spPr>
          <a:xfrm>
            <a:off x="1888558" y="4270988"/>
            <a:ext cx="358588" cy="598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838E66-F662-4341-9F54-088A76F32DCB}"/>
              </a:ext>
            </a:extLst>
          </p:cNvPr>
          <p:cNvSpPr/>
          <p:nvPr/>
        </p:nvSpPr>
        <p:spPr>
          <a:xfrm>
            <a:off x="1295401" y="5039398"/>
            <a:ext cx="1812363" cy="787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ETL (Python/Pandas)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044F629-A959-452E-8D45-13349A0CA652}"/>
              </a:ext>
            </a:extLst>
          </p:cNvPr>
          <p:cNvSpPr/>
          <p:nvPr/>
        </p:nvSpPr>
        <p:spPr>
          <a:xfrm rot="19876605">
            <a:off x="3350491" y="4985790"/>
            <a:ext cx="791445" cy="31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B70AF5F-60DA-4F53-9B39-5F76F1DEC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6" y="4953740"/>
            <a:ext cx="2364988" cy="114031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23E1E04-B8E6-41A6-A151-59731A76A422}"/>
              </a:ext>
            </a:extLst>
          </p:cNvPr>
          <p:cNvSpPr/>
          <p:nvPr/>
        </p:nvSpPr>
        <p:spPr>
          <a:xfrm>
            <a:off x="4535775" y="2642754"/>
            <a:ext cx="1887726" cy="5741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cs typeface="Times New Roman" panose="02020603050405020304" pitchFamily="18" charset="0"/>
              </a:rPr>
              <a:t>Machine Learning module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1D3FA64-B29B-408F-ACD1-EB162F28FEB3}"/>
              </a:ext>
            </a:extLst>
          </p:cNvPr>
          <p:cNvSpPr/>
          <p:nvPr/>
        </p:nvSpPr>
        <p:spPr>
          <a:xfrm>
            <a:off x="4535775" y="3521869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A634FA40-A89E-47E1-B128-80870C80F21F}"/>
              </a:ext>
            </a:extLst>
          </p:cNvPr>
          <p:cNvSpPr/>
          <p:nvPr/>
        </p:nvSpPr>
        <p:spPr>
          <a:xfrm>
            <a:off x="6044376" y="3532540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E4EE7EA-0D78-4D69-AF9A-58EF82110B5C}"/>
              </a:ext>
            </a:extLst>
          </p:cNvPr>
          <p:cNvSpPr/>
          <p:nvPr/>
        </p:nvSpPr>
        <p:spPr>
          <a:xfrm rot="975916">
            <a:off x="6110246" y="5371517"/>
            <a:ext cx="1138237" cy="40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DD4132-1EDB-4A40-8829-D88D7AE1D88C}"/>
              </a:ext>
            </a:extLst>
          </p:cNvPr>
          <p:cNvSpPr/>
          <p:nvPr/>
        </p:nvSpPr>
        <p:spPr>
          <a:xfrm>
            <a:off x="8307792" y="4372389"/>
            <a:ext cx="1855316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dk1"/>
                </a:solidFill>
                <a:cs typeface="Times New Roman" panose="02020603050405020304" pitchFamily="18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5981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0FAF-1B27-44B4-AB89-D0D2B1C6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9" y="670074"/>
            <a:ext cx="9601196" cy="7160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– choosing 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52981-3705-49E1-AF39-BD19AB63C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2857" y="1682880"/>
            <a:ext cx="9289143" cy="46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CA5-DCB8-4059-AF53-031FF4CE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 Analysis</a:t>
            </a:r>
          </a:p>
        </p:txBody>
      </p:sp>
      <p:pic>
        <p:nvPicPr>
          <p:cNvPr id="5" name="Content Placeholder 4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29E05A65-5D00-4190-8837-5F3E400AA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2" y="3055258"/>
            <a:ext cx="4844054" cy="1680709"/>
          </a:xfr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76564C4-649B-4C4D-AF41-AE29121DD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70" y="3114221"/>
            <a:ext cx="3363478" cy="16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A2E9-D3F2-4D38-AA49-4E42AE68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6AEE1D-6486-420B-80D6-6ACC49A86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008242"/>
              </p:ext>
            </p:extLst>
          </p:nvPr>
        </p:nvGraphicFramePr>
        <p:xfrm>
          <a:off x="2059708" y="2091829"/>
          <a:ext cx="7841672" cy="3948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466">
                  <a:extLst>
                    <a:ext uri="{9D8B030D-6E8A-4147-A177-3AD203B41FA5}">
                      <a16:colId xmlns:a16="http://schemas.microsoft.com/office/drawing/2014/main" val="277320099"/>
                    </a:ext>
                  </a:extLst>
                </a:gridCol>
                <a:gridCol w="1207701">
                  <a:extLst>
                    <a:ext uri="{9D8B030D-6E8A-4147-A177-3AD203B41FA5}">
                      <a16:colId xmlns:a16="http://schemas.microsoft.com/office/drawing/2014/main" val="2826432978"/>
                    </a:ext>
                  </a:extLst>
                </a:gridCol>
                <a:gridCol w="1056739">
                  <a:extLst>
                    <a:ext uri="{9D8B030D-6E8A-4147-A177-3AD203B41FA5}">
                      <a16:colId xmlns:a16="http://schemas.microsoft.com/office/drawing/2014/main" val="519064734"/>
                    </a:ext>
                  </a:extLst>
                </a:gridCol>
                <a:gridCol w="1056739">
                  <a:extLst>
                    <a:ext uri="{9D8B030D-6E8A-4147-A177-3AD203B41FA5}">
                      <a16:colId xmlns:a16="http://schemas.microsoft.com/office/drawing/2014/main" val="1566522486"/>
                    </a:ext>
                  </a:extLst>
                </a:gridCol>
                <a:gridCol w="1128027">
                  <a:extLst>
                    <a:ext uri="{9D8B030D-6E8A-4147-A177-3AD203B41FA5}">
                      <a16:colId xmlns:a16="http://schemas.microsoft.com/office/drawing/2014/main" val="1791185518"/>
                    </a:ext>
                  </a:extLst>
                </a:gridCol>
              </a:tblGrid>
              <a:tr h="211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Qtr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029745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 test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0.660798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0.766086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0.79167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0.77659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0655411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P/B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0.111176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0.103744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0.095343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0.091823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6800517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EPS basic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0.097725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0.091190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0.080681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0.083922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5514453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Free cash flow per share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0.094145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0.075749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0.068647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0.079884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6669091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P/E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0.093520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0.124377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0.124205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0.110018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714102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Equity to assets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0.0929425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0.081929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0.07339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0.079369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5329540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0.0905495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0.113523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0.16460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0.147120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8331081"/>
                  </a:ext>
                </a:extLst>
              </a:tr>
              <a:tr h="201761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0.0849126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0.107970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0.102764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0.098970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726263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Current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0.0840162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0.07347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0.070200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1289793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Long-term debt to equity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0.0780208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0.068737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0.063495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6111979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cash_oper_gt_earnings_value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0.0652397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0.053291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792314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Dividend payout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0.0613678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0.062218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0.065663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059411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mktcap_cash_value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0.0222126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6341272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mktcap_revenue_value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0.0132831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0.011582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66478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marketcap_bookvalue_value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0.0079633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0.009686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8480934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mktcap_free_cash_flow_value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0.0018081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0.001645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3468542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entvalue_earnings_value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0.0011156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0.000702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606366"/>
                  </a:ext>
                </a:extLst>
              </a:tr>
              <a:tr h="211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56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47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963-16B8-4832-8445-E0AF21AD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Neural Networks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7ABF-FC62-494C-A64A-4DAE4A5F4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3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6700-4BF6-4792-819C-32539D06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6CAA-68E0-4596-B56E-7CDE2FE1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6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7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8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9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556</Words>
  <Application>Microsoft Office PowerPoint</Application>
  <PresentationFormat>Widescreen</PresentationFormat>
  <Paragraphs>166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Garamond</vt:lpstr>
      <vt:lpstr>Times New Roman</vt:lpstr>
      <vt:lpstr>Organic</vt:lpstr>
      <vt:lpstr>Using Machine Learning to determine key factors for Value Investing.</vt:lpstr>
      <vt:lpstr>Motivation</vt:lpstr>
      <vt:lpstr>Data collection</vt:lpstr>
      <vt:lpstr>High Level System Design</vt:lpstr>
      <vt:lpstr>Machine Learning – choosing a model</vt:lpstr>
      <vt:lpstr>Decision Tree Analysis</vt:lpstr>
      <vt:lpstr>Random Forest Analysis</vt:lpstr>
      <vt:lpstr>Neural Networks Analysis</vt:lpstr>
      <vt:lpstr>Deep Model Analysis</vt:lpstr>
      <vt:lpstr>Univariate Linear Regression Analysis</vt:lpstr>
      <vt:lpstr>Dashboard – Stock trading plot</vt:lpstr>
      <vt:lpstr>Dashboard – Analysis plots</vt:lpstr>
      <vt:lpstr>Findings/Conclusions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to help you buy low &amp; Survive the Bear</dc:title>
  <dc:creator>Prasanth Duvvur</dc:creator>
  <cp:lastModifiedBy>Rajesh Paul</cp:lastModifiedBy>
  <cp:revision>72</cp:revision>
  <dcterms:created xsi:type="dcterms:W3CDTF">2018-07-20T22:46:30Z</dcterms:created>
  <dcterms:modified xsi:type="dcterms:W3CDTF">2018-08-21T22:33:41Z</dcterms:modified>
</cp:coreProperties>
</file>